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6" r:id="rId2"/>
    <p:sldId id="266" r:id="rId3"/>
    <p:sldId id="258" r:id="rId4"/>
    <p:sldId id="260" r:id="rId5"/>
    <p:sldId id="263" r:id="rId6"/>
    <p:sldId id="267" r:id="rId7"/>
    <p:sldId id="261" r:id="rId8"/>
    <p:sldId id="262" r:id="rId9"/>
    <p:sldId id="265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EBAC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2CD85DF-5963-4D41-B107-A05566FCCAEC}" v="93" dt="2020-12-04T15:35:14.867"/>
    <p1510:client id="{12EC823D-8870-5B45-3AC5-16C7835FB38C}" v="6" dt="2020-12-04T14:11:45.636"/>
    <p1510:client id="{2F09D3F5-C747-6241-B130-A1D23D035BBA}" v="2" dt="2020-12-03T15:18:07.643"/>
    <p1510:client id="{5BFB85FA-9A60-47FC-92B3-B1773680240D}" v="15" dt="2020-12-04T14:08:07.26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9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38808E-6F7B-4B59-BF46-A5D59C3E9CC9}" type="datetimeFigureOut">
              <a:rPr lang="en-GB" smtClean="0"/>
              <a:t>04/12/2020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9C37C4-8708-4E30-AB11-0F3C35F363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02110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Images from: https://www.eitfood.eu/blog/post/is-vertical-farming-really-sustainable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9C37C4-8708-4E30-AB11-0F3C35F3636E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9636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BEC7C1-A40F-47A2-A36C-D113AC15CD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D35396-272E-4E08-9573-8A038BFA21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24F598-E201-48EA-8140-E7C5C7B69E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D5F40-A3C7-4FC1-B8B3-FC08079E7931}" type="datetimeFigureOut">
              <a:rPr lang="en-GB" smtClean="0"/>
              <a:t>04/12/2020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23F8DC-828F-4235-A7AD-CE3148613B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081F99-A546-4B32-92CE-7CEBCDFBB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6C4E-EFFD-4B71-9721-1CBA5418BA1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78451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5A2BC-2854-4372-B178-8B179C99E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B43CFC3-870F-422A-AF9E-ED8B5AEB54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76D6EA-AAA3-45FE-8465-66FCF1D6C9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D5F40-A3C7-4FC1-B8B3-FC08079E7931}" type="datetimeFigureOut">
              <a:rPr lang="en-GB" smtClean="0"/>
              <a:t>04/12/2020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FFBCF0-90B9-46BE-BC87-F7DB67A30A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770241-6542-41D7-910F-E2489609D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6C4E-EFFD-4B71-9721-1CBA5418BA1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20010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FE7F9C0-B8BC-4511-AD16-4E01F1EC815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F279F5A-F31B-4B6E-99A8-F604ECA5C3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CF780-9466-4313-9264-60D23E84CE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D5F40-A3C7-4FC1-B8B3-FC08079E7931}" type="datetimeFigureOut">
              <a:rPr lang="en-GB" smtClean="0"/>
              <a:t>04/12/2020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E73744-0F5E-4B09-83A6-CE5BC14597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0E4403-EF64-4207-BDB0-6C079602D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6C4E-EFFD-4B71-9721-1CBA5418BA1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0940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4B9F8A-5BDE-44A0-8CAD-57DA0304FC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838D9C-013B-4B31-93E3-D9FD02B47C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A9609A-2F31-4CEB-8195-1826549E42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D5F40-A3C7-4FC1-B8B3-FC08079E7931}" type="datetimeFigureOut">
              <a:rPr lang="en-GB" smtClean="0"/>
              <a:t>04/12/2020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5E1E40-D130-4EB6-8FBE-6797D35DA4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D30709-0D0C-4914-8763-79FD1C467B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6C4E-EFFD-4B71-9721-1CBA5418BA1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68824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E4092-B71D-44C3-A542-6CA11087A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9BDEDF-FC4C-4D89-BB33-833902AB8F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A92FC1-416E-4630-8979-6F0F0249FB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D5F40-A3C7-4FC1-B8B3-FC08079E7931}" type="datetimeFigureOut">
              <a:rPr lang="en-GB" smtClean="0"/>
              <a:t>04/12/2020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AB534D-FE36-4668-AFBF-71F7CFD35F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DDAF51-EF1D-4DA6-BD3B-7398C6604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6C4E-EFFD-4B71-9721-1CBA5418BA1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57356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8B3AD-209F-4A83-A33C-FCA15C056F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F59E0B-DCFD-424B-A488-DDB09AFBF8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C44E3C-57C1-4AAB-8994-75EEEF5EEA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1A0BD0-8A04-453A-B290-CB824169B1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D5F40-A3C7-4FC1-B8B3-FC08079E7931}" type="datetimeFigureOut">
              <a:rPr lang="en-GB" smtClean="0"/>
              <a:t>04/12/2020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09AF9B-1EB1-4367-8A09-75A6A0EE47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E8F1D5-4A3E-4771-A338-523ACBB89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6C4E-EFFD-4B71-9721-1CBA5418BA1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98473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5EA01C-9C2B-49B8-A3AD-8A590F11D5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793769-816E-4688-A036-EEA8C736E1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F16F04-F85A-4A3B-94E4-246221D18D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6D3488-826A-4B41-A9BE-26BB1F0C7D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F73EACB-A183-418F-9D94-E6F03281CC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7F3B581-49D4-47A1-A8E5-66D98704FE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D5F40-A3C7-4FC1-B8B3-FC08079E7931}" type="datetimeFigureOut">
              <a:rPr lang="en-GB" smtClean="0"/>
              <a:t>04/12/2020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F7F6EA5-FE82-4D2C-940A-94D2B9D67E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007D69C-8055-4E97-9532-AD63B77953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6C4E-EFFD-4B71-9721-1CBA5418BA1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07438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8B7435-9B52-4561-BDC9-BCF8D09F1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883CCA-302E-4E30-8A54-FE15812377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D5F40-A3C7-4FC1-B8B3-FC08079E7931}" type="datetimeFigureOut">
              <a:rPr lang="en-GB" smtClean="0"/>
              <a:t>04/12/2020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65D284-C7C9-43B7-BA6C-5AB89CAF2D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CEAB92-F736-46EA-A068-449B27E542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6C4E-EFFD-4B71-9721-1CBA5418BA1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04081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AD1014E-9C4A-4220-8DB5-CD784C3A79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D5F40-A3C7-4FC1-B8B3-FC08079E7931}" type="datetimeFigureOut">
              <a:rPr lang="en-GB" smtClean="0"/>
              <a:t>04/12/2020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C10E94C-F806-4D6A-A687-DE57F1057E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FAED7C-8460-4C63-97E2-1DC75BAE8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6C4E-EFFD-4B71-9721-1CBA5418BA1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79669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07487-672B-4ADD-96F2-0056E98D29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F52D75-6A2A-4E39-9A7A-FB2E43B073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EA1DB9-4812-490A-8A0C-6E80533FF9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D9D8D8-0BF2-4E02-A393-77E3EDB31A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D5F40-A3C7-4FC1-B8B3-FC08079E7931}" type="datetimeFigureOut">
              <a:rPr lang="en-GB" smtClean="0"/>
              <a:t>04/12/2020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09F205-40F6-4A8E-8D95-64DC55A477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17D456-3ABC-45BF-8059-1E2EFC9751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6C4E-EFFD-4B71-9721-1CBA5418BA1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65116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5A1FC-3A88-4E1D-B6F7-CD78A556C8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504E5D3-3669-4308-BEF4-716AA1FEF91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96DA7D-1345-4BE5-B617-1064306996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1F692B-A4B7-46D4-87C3-5513479875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D5F40-A3C7-4FC1-B8B3-FC08079E7931}" type="datetimeFigureOut">
              <a:rPr lang="en-GB" smtClean="0"/>
              <a:t>04/12/2020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F7832E-A2DB-4B51-9C09-AEE4840C15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400B25-630F-470A-AAC3-FC20718601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26C4E-EFFD-4B71-9721-1CBA5418BA1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746581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BBDC414-67A0-4082-8A74-4DD03FDDE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46224C-C600-4DDA-8234-517A3B5D88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45C4F2-0377-4E06-BE04-4AFA50E5CA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BD5F40-A3C7-4FC1-B8B3-FC08079E7931}" type="datetimeFigureOut">
              <a:rPr lang="en-GB" smtClean="0"/>
              <a:t>04/12/2020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785C0E-00F6-49DF-81A6-E16818B388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17A4C9-1DA0-4D28-8987-BBA832FD79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426C4E-EFFD-4B71-9721-1CBA5418BA1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8402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2" descr="A picture containing green, train, building, fence&#10;&#10;Description automatically generated">
            <a:extLst>
              <a:ext uri="{FF2B5EF4-FFF2-40B4-BE49-F238E27FC236}">
                <a16:creationId xmlns:a16="http://schemas.microsoft.com/office/drawing/2014/main" id="{A49BB993-F87C-434A-97F5-87577C1401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595" r="-60" b="14499"/>
          <a:stretch/>
        </p:blipFill>
        <p:spPr>
          <a:xfrm>
            <a:off x="891" y="1762"/>
            <a:ext cx="12192998" cy="6924327"/>
          </a:xfrm>
          <a:prstGeom prst="rect">
            <a:avLst/>
          </a:prstGeom>
        </p:spPr>
      </p:pic>
      <p:pic>
        <p:nvPicPr>
          <p:cNvPr id="24" name="Picture 24" descr="A picture containing building, outdoor, grass, standing&#10;&#10;Description automatically generated">
            <a:extLst>
              <a:ext uri="{FF2B5EF4-FFF2-40B4-BE49-F238E27FC236}">
                <a16:creationId xmlns:a16="http://schemas.microsoft.com/office/drawing/2014/main" id="{FAF1FF83-4488-4243-96C5-1EA0DAF7A7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" t="8585" r="-104" b="6246"/>
          <a:stretch/>
        </p:blipFill>
        <p:spPr>
          <a:xfrm>
            <a:off x="-14514" y="-14029"/>
            <a:ext cx="12221050" cy="6945332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518CB4DB-E57B-407F-BBFF-0198C0B2C01B}"/>
              </a:ext>
            </a:extLst>
          </p:cNvPr>
          <p:cNvSpPr/>
          <p:nvPr/>
        </p:nvSpPr>
        <p:spPr>
          <a:xfrm>
            <a:off x="3929520" y="1409389"/>
            <a:ext cx="4079488" cy="553104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B5D5BBE-2B08-4301-91F1-B72C5FC2A63D}"/>
              </a:ext>
            </a:extLst>
          </p:cNvPr>
          <p:cNvSpPr/>
          <p:nvPr/>
        </p:nvSpPr>
        <p:spPr>
          <a:xfrm>
            <a:off x="4091215" y="1707057"/>
            <a:ext cx="3762230" cy="261493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 sz="3200" b="1">
                <a:latin typeface="CordiaUPC"/>
                <a:cs typeface="CordiaUPC"/>
              </a:rPr>
              <a:t>PATHFINDER </a:t>
            </a:r>
            <a:br>
              <a:rPr lang="en-GB" sz="3200" b="1">
                <a:latin typeface="CordiaUPC"/>
                <a:cs typeface="CordiaUPC"/>
              </a:rPr>
            </a:br>
            <a:r>
              <a:rPr lang="en-GB" sz="3200" b="1">
                <a:latin typeface="CordiaUPC"/>
                <a:cs typeface="CordiaUPC"/>
              </a:rPr>
              <a:t>FOR GREENHOUSE</a:t>
            </a:r>
          </a:p>
          <a:p>
            <a:pPr algn="ctr"/>
            <a:r>
              <a:rPr lang="en-GB" sz="1400">
                <a:ea typeface="+mn-lt"/>
                <a:cs typeface="+mn-lt"/>
              </a:rPr>
              <a:t>MONITORING TEMPERATURE AND HUMIDITY.</a:t>
            </a:r>
            <a:endParaRPr lang="en-GB" sz="14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C39B179-EDD4-45E5-B3BC-7CCD6E3494B8}"/>
              </a:ext>
            </a:extLst>
          </p:cNvPr>
          <p:cNvSpPr/>
          <p:nvPr/>
        </p:nvSpPr>
        <p:spPr>
          <a:xfrm>
            <a:off x="4767330" y="5070285"/>
            <a:ext cx="2499893" cy="91350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291F61C-3174-46BC-BADE-DA7F9B3DE9AC}"/>
              </a:ext>
            </a:extLst>
          </p:cNvPr>
          <p:cNvSpPr txBox="1"/>
          <p:nvPr/>
        </p:nvSpPr>
        <p:spPr>
          <a:xfrm>
            <a:off x="4773801" y="5322925"/>
            <a:ext cx="248729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>
                <a:solidFill>
                  <a:schemeClr val="bg1"/>
                </a:solidFill>
                <a:latin typeface="Helvetica Neue"/>
              </a:rPr>
              <a:t>TEAM 1</a:t>
            </a:r>
          </a:p>
        </p:txBody>
      </p:sp>
    </p:spTree>
    <p:extLst>
      <p:ext uri="{BB962C8B-B14F-4D97-AF65-F5344CB8AC3E}">
        <p14:creationId xmlns:p14="http://schemas.microsoft.com/office/powerpoint/2010/main" val="4283075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FA67CD3-AB4E-4A7A-BEB8-53C445D8C4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726"/>
            <a:ext cx="5614875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7CF545F-9C2E-4446-97CD-AD92990C2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EB26BBB-272E-4F34-897B-981B00F224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105" y="802955"/>
            <a:ext cx="4977976" cy="1454051"/>
          </a:xfrm>
        </p:spPr>
        <p:txBody>
          <a:bodyPr>
            <a:normAutofit/>
          </a:bodyPr>
          <a:lstStyle/>
          <a:p>
            <a:r>
              <a:rPr lang="en-GB">
                <a:solidFill>
                  <a:srgbClr val="000000"/>
                </a:solidFill>
              </a:rPr>
              <a:t>Team members</a:t>
            </a:r>
          </a:p>
        </p:txBody>
      </p:sp>
      <p:sp>
        <p:nvSpPr>
          <p:cNvPr id="14" name="Freeform 62">
            <a:extLst>
              <a:ext uri="{FF2B5EF4-FFF2-40B4-BE49-F238E27FC236}">
                <a16:creationId xmlns:a16="http://schemas.microsoft.com/office/drawing/2014/main" id="{339C8D78-A644-462F-B674-F440635E5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8619"/>
            <a:ext cx="5000438" cy="5400962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5000"/>
                  </a:schemeClr>
                </a:gs>
                <a:gs pos="100000">
                  <a:schemeClr val="bg2">
                    <a:lumMod val="8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Graphic 6" descr="Office Worker">
            <a:extLst>
              <a:ext uri="{FF2B5EF4-FFF2-40B4-BE49-F238E27FC236}">
                <a16:creationId xmlns:a16="http://schemas.microsoft.com/office/drawing/2014/main" id="{CD31AC4D-0BAE-4067-84CD-932BF13C09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0254" y="1629089"/>
            <a:ext cx="3620021" cy="362002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E93575-97A7-4837-AECE-E8125E7A98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2421682"/>
            <a:ext cx="4977578" cy="3639289"/>
          </a:xfrm>
        </p:spPr>
        <p:txBody>
          <a:bodyPr anchor="ctr">
            <a:normAutofit/>
          </a:bodyPr>
          <a:lstStyle/>
          <a:p>
            <a:r>
              <a:rPr lang="en-GB" sz="2400" b="1">
                <a:solidFill>
                  <a:srgbClr val="000000"/>
                </a:solidFill>
              </a:rPr>
              <a:t>Ahmad Jaghasi</a:t>
            </a:r>
            <a:endParaRPr lang="en-GB" sz="2400" b="1">
              <a:solidFill>
                <a:srgbClr val="000000"/>
              </a:solidFill>
              <a:cs typeface="Calibri" panose="020F0502020204030204"/>
            </a:endParaRPr>
          </a:p>
          <a:p>
            <a:r>
              <a:rPr lang="en-GB" sz="2400" b="1">
                <a:solidFill>
                  <a:srgbClr val="000000"/>
                </a:solidFill>
              </a:rPr>
              <a:t>Harsh Patel</a:t>
            </a:r>
          </a:p>
          <a:p>
            <a:r>
              <a:rPr lang="en-GB" sz="2400" b="1">
                <a:solidFill>
                  <a:srgbClr val="000000"/>
                </a:solidFill>
              </a:rPr>
              <a:t>Robert </a:t>
            </a:r>
            <a:r>
              <a:rPr lang="en-GB" sz="2400" b="1" err="1">
                <a:solidFill>
                  <a:srgbClr val="000000"/>
                </a:solidFill>
              </a:rPr>
              <a:t>Leedham</a:t>
            </a:r>
            <a:endParaRPr lang="en-GB" sz="2400" b="1">
              <a:solidFill>
                <a:srgbClr val="000000"/>
              </a:solidFill>
            </a:endParaRPr>
          </a:p>
          <a:p>
            <a:r>
              <a:rPr lang="en-GB" sz="2400" b="1">
                <a:solidFill>
                  <a:srgbClr val="000000"/>
                </a:solidFill>
                <a:cs typeface="Calibri"/>
              </a:rPr>
              <a:t>Sagar Kandel</a:t>
            </a:r>
          </a:p>
          <a:p>
            <a:r>
              <a:rPr lang="en-GB" sz="2400" b="1">
                <a:solidFill>
                  <a:srgbClr val="000000"/>
                </a:solidFill>
              </a:rPr>
              <a:t>Darrel </a:t>
            </a:r>
            <a:r>
              <a:rPr lang="en-GB" sz="2400" b="1" err="1">
                <a:solidFill>
                  <a:srgbClr val="000000"/>
                </a:solidFill>
              </a:rPr>
              <a:t>Widjaja</a:t>
            </a:r>
            <a:endParaRPr lang="en-GB" sz="2400" b="1">
              <a:solidFill>
                <a:srgbClr val="000000"/>
              </a:solidFill>
              <a:cs typeface="Calibri"/>
            </a:endParaRPr>
          </a:p>
          <a:p>
            <a:r>
              <a:rPr lang="en-GB" sz="2400" b="1">
                <a:solidFill>
                  <a:srgbClr val="000000"/>
                </a:solidFill>
              </a:rPr>
              <a:t>Sheriff </a:t>
            </a:r>
            <a:r>
              <a:rPr lang="en-GB" sz="2400" b="1" err="1">
                <a:solidFill>
                  <a:srgbClr val="000000"/>
                </a:solidFill>
              </a:rPr>
              <a:t>Oladunjoye</a:t>
            </a:r>
            <a:endParaRPr lang="en-GB" sz="2400" b="1">
              <a:solidFill>
                <a:srgbClr val="000000"/>
              </a:solidFill>
              <a:cs typeface="Calibri"/>
            </a:endParaRPr>
          </a:p>
          <a:p>
            <a:r>
              <a:rPr lang="en-GB" sz="2400" b="1">
                <a:solidFill>
                  <a:srgbClr val="000000"/>
                </a:solidFill>
              </a:rPr>
              <a:t>Hamad Al-Marri</a:t>
            </a:r>
            <a:endParaRPr lang="en-GB" sz="2400" b="1">
              <a:solidFill>
                <a:srgbClr val="000000"/>
              </a:solidFill>
              <a:cs typeface="Calibri"/>
            </a:endParaRPr>
          </a:p>
          <a:p>
            <a:endParaRPr lang="en-GB" sz="20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17567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9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11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Picture 13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CFA6493-3BF1-4C48-AF4E-644C133DB2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053641"/>
            <a:ext cx="3669161" cy="2760098"/>
          </a:xfrm>
        </p:spPr>
        <p:txBody>
          <a:bodyPr>
            <a:normAutofit/>
          </a:bodyPr>
          <a:lstStyle/>
          <a:p>
            <a:r>
              <a:rPr lang="en-US" sz="3700">
                <a:solidFill>
                  <a:srgbClr val="FFFFFF"/>
                </a:solidFill>
                <a:cs typeface="Calibri Light"/>
              </a:rPr>
              <a:t>WHY TEMPERATURE AND HUMIDITY IS IMORTANT?</a:t>
            </a:r>
            <a:endParaRPr lang="en-US" sz="3700">
              <a:solidFill>
                <a:srgbClr val="FFFFFF"/>
              </a:solidFill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296A360-93EE-420D-B9F0-C4900C79B9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9891" y="546393"/>
            <a:ext cx="5314547" cy="576521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800">
                <a:solidFill>
                  <a:srgbClr val="000000"/>
                </a:solidFill>
                <a:ea typeface="+mn-lt"/>
                <a:cs typeface="+mn-lt"/>
              </a:rPr>
              <a:t>Some of the importance of managing temperature and humidity in a greenhouse are: </a:t>
            </a:r>
            <a:endParaRPr lang="en-US" sz="1800">
              <a:solidFill>
                <a:srgbClr val="000000"/>
              </a:solidFill>
              <a:cs typeface="Calibri" panose="020F0502020204030204"/>
            </a:endParaRPr>
          </a:p>
          <a:p>
            <a:endParaRPr lang="en-US" sz="1800">
              <a:solidFill>
                <a:srgbClr val="000000"/>
              </a:solidFill>
              <a:ea typeface="+mn-lt"/>
              <a:cs typeface="+mn-lt"/>
            </a:endParaRPr>
          </a:p>
          <a:p>
            <a:pPr lvl="1"/>
            <a:r>
              <a:rPr lang="en-US" sz="1800">
                <a:solidFill>
                  <a:srgbClr val="000000"/>
                </a:solidFill>
                <a:ea typeface="+mn-lt"/>
                <a:cs typeface="+mn-lt"/>
              </a:rPr>
              <a:t>Pests and disease control. </a:t>
            </a:r>
            <a:endParaRPr lang="en-US" sz="1800">
              <a:solidFill>
                <a:srgbClr val="000000"/>
              </a:solidFill>
              <a:cs typeface="Calibri"/>
            </a:endParaRPr>
          </a:p>
          <a:p>
            <a:pPr lvl="1"/>
            <a:r>
              <a:rPr lang="en-US" sz="1800">
                <a:solidFill>
                  <a:srgbClr val="000000"/>
                </a:solidFill>
                <a:ea typeface="+mn-lt"/>
                <a:cs typeface="+mn-lt"/>
              </a:rPr>
              <a:t>Stressed crops are more expectable to pests and diseases. </a:t>
            </a:r>
            <a:endParaRPr lang="en-US" sz="1800">
              <a:solidFill>
                <a:srgbClr val="000000"/>
              </a:solidFill>
              <a:cs typeface="Calibri"/>
            </a:endParaRPr>
          </a:p>
          <a:p>
            <a:pPr lvl="1"/>
            <a:r>
              <a:rPr lang="en-US" sz="1800">
                <a:solidFill>
                  <a:srgbClr val="000000"/>
                </a:solidFill>
                <a:ea typeface="+mn-lt"/>
                <a:cs typeface="+mn-lt"/>
              </a:rPr>
              <a:t>Mildew and mold can grow and spread quickly. </a:t>
            </a:r>
            <a:endParaRPr lang="en-US" sz="1800">
              <a:solidFill>
                <a:srgbClr val="000000"/>
              </a:solidFill>
              <a:cs typeface="Calibri"/>
            </a:endParaRPr>
          </a:p>
          <a:p>
            <a:pPr lvl="1"/>
            <a:r>
              <a:rPr lang="en-US" sz="1800">
                <a:solidFill>
                  <a:srgbClr val="000000"/>
                </a:solidFill>
                <a:ea typeface="+mn-lt"/>
                <a:cs typeface="+mn-lt"/>
              </a:rPr>
              <a:t>Poorly controlled humidity can lead to perfect breeding ground for disease. </a:t>
            </a:r>
            <a:endParaRPr lang="en-US" sz="1800">
              <a:solidFill>
                <a:srgbClr val="000000"/>
              </a:solidFill>
              <a:cs typeface="Calibri"/>
            </a:endParaRPr>
          </a:p>
          <a:p>
            <a:endParaRPr lang="en-US" sz="1800">
              <a:solidFill>
                <a:srgbClr val="000000"/>
              </a:solidFill>
            </a:endParaRPr>
          </a:p>
          <a:p>
            <a:r>
              <a:rPr lang="en-US" sz="1800">
                <a:solidFill>
                  <a:srgbClr val="000000"/>
                </a:solidFill>
                <a:ea typeface="+mn-lt"/>
                <a:cs typeface="+mn-lt"/>
              </a:rPr>
              <a:t>Encourage crops performance for optimal growth. </a:t>
            </a:r>
            <a:endParaRPr lang="en-US" sz="1800">
              <a:solidFill>
                <a:srgbClr val="000000"/>
              </a:solidFill>
            </a:endParaRPr>
          </a:p>
          <a:p>
            <a:endParaRPr lang="en-US" sz="1800">
              <a:solidFill>
                <a:srgbClr val="000000"/>
              </a:solidFill>
              <a:ea typeface="+mn-lt"/>
              <a:cs typeface="+mn-lt"/>
            </a:endParaRPr>
          </a:p>
          <a:p>
            <a:pPr lvl="1"/>
            <a:r>
              <a:rPr lang="en-US" sz="1800">
                <a:solidFill>
                  <a:srgbClr val="000000"/>
                </a:solidFill>
                <a:ea typeface="+mn-lt"/>
                <a:cs typeface="+mn-lt"/>
              </a:rPr>
              <a:t>Steering the crops to grow to a particular growth cycle leads to high yield. </a:t>
            </a:r>
            <a:endParaRPr lang="en-US" sz="1800">
              <a:solidFill>
                <a:srgbClr val="000000"/>
              </a:solidFill>
              <a:cs typeface="Calibri"/>
            </a:endParaRPr>
          </a:p>
          <a:p>
            <a:pPr lvl="1"/>
            <a:r>
              <a:rPr lang="en-US" sz="1800">
                <a:solidFill>
                  <a:srgbClr val="000000"/>
                </a:solidFill>
                <a:ea typeface="+mn-lt"/>
                <a:cs typeface="+mn-lt"/>
              </a:rPr>
              <a:t>Increase the ability of crops to take in extract nutrition for soli and environment leads to a tastier produce. </a:t>
            </a:r>
            <a:endParaRPr lang="en-US" sz="1800">
              <a:solidFill>
                <a:srgbClr val="000000"/>
              </a:solidFill>
              <a:cs typeface="Calibri"/>
            </a:endParaRPr>
          </a:p>
          <a:p>
            <a:pPr lvl="1"/>
            <a:r>
              <a:rPr lang="en-US" sz="1800">
                <a:solidFill>
                  <a:srgbClr val="000000"/>
                </a:solidFill>
                <a:ea typeface="+mn-lt"/>
                <a:cs typeface="+mn-lt"/>
              </a:rPr>
              <a:t>Corps that require a particular environmental condition can grow.</a:t>
            </a:r>
            <a:endParaRPr lang="en-US" sz="1800">
              <a:solidFill>
                <a:srgbClr val="000000"/>
              </a:solidFill>
              <a:cs typeface="Calibri"/>
            </a:endParaRPr>
          </a:p>
          <a:p>
            <a:endParaRPr lang="en-US" sz="1500">
              <a:solidFill>
                <a:srgbClr val="000000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127305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0BE4DB-37E0-4584-8A5E-D46B27058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APPLICATION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CA4758-CD0D-4F27-92E4-21C71D76B4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+mn-lt"/>
                <a:cs typeface="+mn-lt"/>
              </a:rPr>
              <a:t>The greenhouse crop we have decided to focuses on is strawberries.</a:t>
            </a:r>
          </a:p>
          <a:p>
            <a:pPr marL="0" indent="0">
              <a:buNone/>
            </a:pPr>
            <a:endParaRPr lang="en-US">
              <a:ea typeface="+mn-lt"/>
              <a:cs typeface="+mn-lt"/>
            </a:endParaRPr>
          </a:p>
          <a:p>
            <a:pPr lvl="1"/>
            <a:r>
              <a:rPr lang="en-US">
                <a:ea typeface="+mn-lt"/>
                <a:cs typeface="+mn-lt"/>
              </a:rPr>
              <a:t>Highly desired crop. They are widely used in desserts and dried breakfast cereal. </a:t>
            </a:r>
          </a:p>
          <a:p>
            <a:pPr marL="457200" lvl="1" indent="0">
              <a:buNone/>
            </a:pPr>
            <a:endParaRPr lang="en-US">
              <a:ea typeface="+mn-lt"/>
              <a:cs typeface="+mn-lt"/>
            </a:endParaRPr>
          </a:p>
          <a:p>
            <a:pPr lvl="1"/>
            <a:r>
              <a:rPr lang="en-US">
                <a:ea typeface="+mn-lt"/>
                <a:cs typeface="+mn-lt"/>
              </a:rPr>
              <a:t>Juicy flavor deep scarlet </a:t>
            </a:r>
            <a:r>
              <a:rPr lang="en-US" err="1">
                <a:ea typeface="+mn-lt"/>
                <a:cs typeface="+mn-lt"/>
              </a:rPr>
              <a:t>colour</a:t>
            </a:r>
            <a:r>
              <a:rPr lang="en-US">
                <a:ea typeface="+mn-lt"/>
                <a:cs typeface="+mn-lt"/>
              </a:rPr>
              <a:t> and nutritional benefits.</a:t>
            </a:r>
          </a:p>
          <a:p>
            <a:pPr marL="457200" lvl="1" indent="0">
              <a:buNone/>
            </a:pPr>
            <a:endParaRPr lang="en-US">
              <a:ea typeface="+mn-lt"/>
              <a:cs typeface="+mn-lt"/>
            </a:endParaRPr>
          </a:p>
          <a:p>
            <a:pPr lvl="1"/>
            <a:r>
              <a:rPr lang="en-US">
                <a:ea typeface="+mn-lt"/>
                <a:cs typeface="+mn-lt"/>
              </a:rPr>
              <a:t>Require cool temperature to flower.</a:t>
            </a:r>
          </a:p>
          <a:p>
            <a:pPr marL="457200" lvl="1" indent="0">
              <a:buNone/>
            </a:pPr>
            <a:endParaRPr lang="en-US">
              <a:ea typeface="+mn-lt"/>
              <a:cs typeface="+mn-lt"/>
            </a:endParaRPr>
          </a:p>
          <a:p>
            <a:pPr lvl="1"/>
            <a:r>
              <a:rPr lang="en-US">
                <a:ea typeface="+mn-lt"/>
                <a:cs typeface="+mn-lt"/>
              </a:rPr>
              <a:t>Hot and humid temperature needed develop and constate their sweetness. </a:t>
            </a:r>
          </a:p>
          <a:p>
            <a:pPr lvl="1"/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211927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ADE48E-BDBD-4979-995A-1F9342FAD8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84854"/>
            <a:ext cx="10515600" cy="5492109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lvl="1"/>
            <a:r>
              <a:rPr lang="en-US">
                <a:ea typeface="+mn-lt"/>
                <a:cs typeface="+mn-lt"/>
              </a:rPr>
              <a:t>Example of a crop which is grown all year around in indoor greenhouse to meet the demand. </a:t>
            </a:r>
          </a:p>
          <a:p>
            <a:pPr marL="457200" lvl="1" indent="0">
              <a:buNone/>
            </a:pPr>
            <a:endParaRPr lang="en-US">
              <a:ea typeface="+mn-lt"/>
              <a:cs typeface="+mn-lt"/>
            </a:endParaRPr>
          </a:p>
          <a:p>
            <a:pPr lvl="1"/>
            <a:r>
              <a:rPr lang="en-US">
                <a:ea typeface="+mn-lt"/>
                <a:cs typeface="+mn-lt"/>
              </a:rPr>
              <a:t>To increase their sweetness the daytime temperature needs to be </a:t>
            </a:r>
            <a:r>
              <a:rPr lang="en-US" b="1">
                <a:ea typeface="+mn-lt"/>
                <a:cs typeface="+mn-lt"/>
              </a:rPr>
              <a:t>24 degrees Celsius</a:t>
            </a:r>
            <a:r>
              <a:rPr lang="en-US">
                <a:ea typeface="+mn-lt"/>
                <a:cs typeface="+mn-lt"/>
              </a:rPr>
              <a:t> during the day. </a:t>
            </a:r>
            <a:endParaRPr lang="en-US">
              <a:cs typeface="Calibri"/>
            </a:endParaRPr>
          </a:p>
          <a:p>
            <a:pPr marL="457200" lvl="1" indent="0">
              <a:buNone/>
            </a:pPr>
            <a:endParaRPr lang="en-US">
              <a:ea typeface="+mn-lt"/>
              <a:cs typeface="+mn-lt"/>
            </a:endParaRPr>
          </a:p>
          <a:p>
            <a:pPr lvl="1"/>
            <a:r>
              <a:rPr lang="en-US">
                <a:ea typeface="+mn-lt"/>
                <a:cs typeface="+mn-lt"/>
              </a:rPr>
              <a:t>The night temperature needs to </a:t>
            </a:r>
            <a:r>
              <a:rPr lang="en-US" b="1">
                <a:ea typeface="+mn-lt"/>
                <a:cs typeface="+mn-lt"/>
              </a:rPr>
              <a:t>13 degrees Celsius</a:t>
            </a:r>
            <a:r>
              <a:rPr lang="en-US">
                <a:ea typeface="+mn-lt"/>
                <a:cs typeface="+mn-lt"/>
              </a:rPr>
              <a:t> to develop flavor. </a:t>
            </a:r>
          </a:p>
          <a:p>
            <a:pPr marL="457200" lvl="1" indent="0">
              <a:buNone/>
            </a:pPr>
            <a:endParaRPr lang="en-US">
              <a:ea typeface="+mn-lt"/>
              <a:cs typeface="+mn-lt"/>
            </a:endParaRPr>
          </a:p>
          <a:p>
            <a:pPr lvl="1"/>
            <a:r>
              <a:rPr lang="en-US">
                <a:ea typeface="+mn-lt"/>
                <a:cs typeface="+mn-lt"/>
              </a:rPr>
              <a:t>The humidity need to be </a:t>
            </a:r>
            <a:r>
              <a:rPr lang="en-US" b="1">
                <a:ea typeface="+mn-lt"/>
                <a:cs typeface="+mn-lt"/>
              </a:rPr>
              <a:t>60% to 75%</a:t>
            </a:r>
            <a:r>
              <a:rPr lang="en-US">
                <a:ea typeface="+mn-lt"/>
                <a:cs typeface="+mn-lt"/>
              </a:rPr>
              <a:t>, as it benefits the nutrition of the fruit. </a:t>
            </a:r>
          </a:p>
          <a:p>
            <a:pPr marL="457200" lvl="1" indent="0">
              <a:buNone/>
            </a:pPr>
            <a:endParaRPr lang="en-US">
              <a:ea typeface="+mn-lt"/>
              <a:cs typeface="+mn-lt"/>
            </a:endParaRPr>
          </a:p>
          <a:p>
            <a:pPr lvl="1"/>
            <a:r>
              <a:rPr lang="en-US">
                <a:ea typeface="+mn-lt"/>
                <a:cs typeface="+mn-lt"/>
              </a:rPr>
              <a:t>Good quality soil is needed to increase its calcium uptake and sunlight is needed for photosynthesis to develop the deep scarlet </a:t>
            </a:r>
            <a:r>
              <a:rPr lang="en-US" err="1">
                <a:ea typeface="+mn-lt"/>
                <a:cs typeface="+mn-lt"/>
              </a:rPr>
              <a:t>colour</a:t>
            </a:r>
            <a:r>
              <a:rPr lang="en-US">
                <a:ea typeface="+mn-lt"/>
                <a:cs typeface="+mn-lt"/>
              </a:rPr>
              <a:t>. </a:t>
            </a:r>
          </a:p>
          <a:p>
            <a:pPr marL="457200" lvl="1" indent="0">
              <a:buNone/>
            </a:pPr>
            <a:endParaRPr lang="en-US">
              <a:ea typeface="+mn-lt"/>
              <a:cs typeface="+mn-lt"/>
            </a:endParaRPr>
          </a:p>
          <a:p>
            <a:pPr lvl="1"/>
            <a:r>
              <a:rPr lang="en-US">
                <a:ea typeface="+mn-lt"/>
                <a:cs typeface="+mn-lt"/>
              </a:rPr>
              <a:t>Temperature and humidity are importation to make sure that the crop can be grown all year around in an indoor greenhouse.</a:t>
            </a:r>
            <a:endParaRPr lang="en-US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42455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62C18C94-B700-42AD-A852-62D222B724F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363" y="1144727"/>
            <a:ext cx="5276755" cy="3693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48008CB4-10AB-44A2-8AC7-02414C38B7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4648" y="1126971"/>
            <a:ext cx="5276989" cy="3693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370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8">
            <a:extLst>
              <a:ext uri="{FF2B5EF4-FFF2-40B4-BE49-F238E27FC236}">
                <a16:creationId xmlns:a16="http://schemas.microsoft.com/office/drawing/2014/main" id="{1E214AA7-F028-4A0D-8698-61AEC754D1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159834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F3ECBB-8DBF-4372-8215-937433394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9933" y="995318"/>
            <a:ext cx="9872134" cy="1193968"/>
          </a:xfrm>
          <a:solidFill>
            <a:srgbClr val="FFFFFF"/>
          </a:solidFill>
          <a:ln w="38100">
            <a:solidFill>
              <a:srgbClr val="7F7F7F"/>
            </a:solidFill>
            <a:miter lim="800000"/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3F3F3F"/>
                </a:solidFill>
                <a:latin typeface="+mj-lt"/>
                <a:ea typeface="+mj-ea"/>
                <a:cs typeface="+mj-cs"/>
              </a:rPr>
              <a:t>Capabilities of the Product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DE320B-FB7E-40A3-8BAA-3F0C389FBA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9933" y="2888250"/>
            <a:ext cx="4614333" cy="320306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sz="2400" b="1" dirty="0"/>
              <a:t>Now</a:t>
            </a:r>
          </a:p>
          <a:p>
            <a:pPr marL="742950" indent="-457200">
              <a:buFont typeface="+mj-lt"/>
              <a:buAutoNum type="arabicPeriod"/>
            </a:pPr>
            <a:r>
              <a:rPr lang="en-US" sz="2400" dirty="0"/>
              <a:t>Moving</a:t>
            </a:r>
            <a:r>
              <a:rPr lang="en-GB" sz="2400" dirty="0"/>
              <a:t> the car</a:t>
            </a:r>
            <a:r>
              <a:rPr lang="en-US" sz="2400" dirty="0"/>
              <a:t> forward/ reverse in different speeds.</a:t>
            </a:r>
          </a:p>
          <a:p>
            <a:pPr marL="742950" indent="-457200">
              <a:buFont typeface="+mj-lt"/>
              <a:buAutoNum type="arabicPeriod"/>
            </a:pPr>
            <a:r>
              <a:rPr lang="en-US" sz="2400" dirty="0"/>
              <a:t>Stopping</a:t>
            </a:r>
            <a:r>
              <a:rPr lang="en-GB" sz="2400" dirty="0"/>
              <a:t> the car</a:t>
            </a:r>
            <a:r>
              <a:rPr lang="en-US" sz="2400" dirty="0"/>
              <a:t>.</a:t>
            </a:r>
          </a:p>
          <a:p>
            <a:pPr marL="742950" indent="-457200">
              <a:buFont typeface="+mj-lt"/>
              <a:buAutoNum type="arabicPeriod"/>
            </a:pPr>
            <a:r>
              <a:rPr lang="en-US" sz="2400" dirty="0"/>
              <a:t>Steering</a:t>
            </a:r>
            <a:r>
              <a:rPr lang="en-GB" sz="2400" dirty="0"/>
              <a:t> the car</a:t>
            </a:r>
            <a:r>
              <a:rPr lang="en-US" sz="2400" dirty="0"/>
              <a:t> left and right in different angels.</a:t>
            </a:r>
          </a:p>
          <a:p>
            <a:pPr marL="0"/>
            <a:endParaRPr lang="en-US" sz="2000" dirty="0"/>
          </a:p>
          <a:p>
            <a:pPr marL="0"/>
            <a:endParaRPr lang="en-US" sz="2000" dirty="0"/>
          </a:p>
          <a:p>
            <a:endParaRPr lang="en-US" sz="2000" dirty="0"/>
          </a:p>
        </p:txBody>
      </p:sp>
      <p:cxnSp>
        <p:nvCxnSpPr>
          <p:cNvPr id="17" name="Straight Connector 10">
            <a:extLst>
              <a:ext uri="{FF2B5EF4-FFF2-40B4-BE49-F238E27FC236}">
                <a16:creationId xmlns:a16="http://schemas.microsoft.com/office/drawing/2014/main" id="{D6206FDC-2777-4D7F-AF9C-73413DA66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2888250"/>
            <a:ext cx="0" cy="2769135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8695C04-A539-4EAF-8653-539B316C300E}"/>
              </a:ext>
            </a:extLst>
          </p:cNvPr>
          <p:cNvSpPr txBox="1">
            <a:spLocks/>
          </p:cNvSpPr>
          <p:nvPr/>
        </p:nvSpPr>
        <p:spPr>
          <a:xfrm>
            <a:off x="6417730" y="2888250"/>
            <a:ext cx="5356927" cy="3203061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b="1" dirty="0"/>
              <a:t>Later</a:t>
            </a:r>
          </a:p>
          <a:p>
            <a:pPr marL="742950" indent="-457200">
              <a:buFont typeface="+mj-lt"/>
              <a:buAutoNum type="arabicPeriod"/>
            </a:pPr>
            <a:r>
              <a:rPr lang="en-US" sz="2400" dirty="0"/>
              <a:t>Communicating with other sensors and peripherals (e.g. temperature and humidity).</a:t>
            </a:r>
          </a:p>
          <a:p>
            <a:pPr marL="742950" indent="-457200">
              <a:buFont typeface="+mj-lt"/>
              <a:buAutoNum type="arabicPeriod"/>
            </a:pPr>
            <a:r>
              <a:rPr lang="en-US" sz="2400" dirty="0"/>
              <a:t>Making </a:t>
            </a:r>
            <a:r>
              <a:rPr lang="en-GB" sz="2400" dirty="0"/>
              <a:t>the car</a:t>
            </a:r>
            <a:r>
              <a:rPr lang="en-US" sz="2400" dirty="0"/>
              <a:t> </a:t>
            </a:r>
            <a:r>
              <a:rPr lang="en-GB" sz="2400" dirty="0"/>
              <a:t>its</a:t>
            </a:r>
            <a:r>
              <a:rPr lang="en-US" sz="2400" dirty="0"/>
              <a:t> own decision on how to follow a specific path.</a:t>
            </a:r>
          </a:p>
          <a:p>
            <a:pPr marL="742950" indent="-457200">
              <a:buFont typeface="+mj-lt"/>
              <a:buAutoNum type="arabicPeriod"/>
            </a:pPr>
            <a:r>
              <a:rPr lang="en-US" sz="2400" dirty="0"/>
              <a:t>Sending and receiving data</a:t>
            </a:r>
          </a:p>
          <a:p>
            <a:pPr marL="742950" indent="-457200">
              <a:buFont typeface="+mj-lt"/>
              <a:buAutoNum type="arabicPeriod"/>
            </a:pPr>
            <a:r>
              <a:rPr lang="en-US" sz="2400" dirty="0"/>
              <a:t>Making an APP (Optional)</a:t>
            </a:r>
          </a:p>
          <a:p>
            <a:pPr indent="-457200">
              <a:buFont typeface="+mj-lt"/>
              <a:buAutoNum type="arabicPeriod"/>
            </a:pPr>
            <a:endParaRPr lang="en-US" sz="1600" dirty="0"/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5273517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Text&#10;&#10;Description automatically generated">
            <a:extLst>
              <a:ext uri="{FF2B5EF4-FFF2-40B4-BE49-F238E27FC236}">
                <a16:creationId xmlns:a16="http://schemas.microsoft.com/office/drawing/2014/main" id="{2A854C06-A09C-4463-BA04-F1052A47AA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501" y="295422"/>
            <a:ext cx="11757280" cy="6246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8162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6F4B13F8-EAA6-461A-9CAB-E4534EE873A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2023"/>
          <a:stretch/>
        </p:blipFill>
        <p:spPr>
          <a:xfrm>
            <a:off x="321733" y="321733"/>
            <a:ext cx="11548534" cy="621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0577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387</Words>
  <Application>Microsoft Office PowerPoint</Application>
  <PresentationFormat>Widescreen</PresentationFormat>
  <Paragraphs>58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Calibri</vt:lpstr>
      <vt:lpstr>Calibri Light</vt:lpstr>
      <vt:lpstr>CordiaUPC</vt:lpstr>
      <vt:lpstr>Helvetica Neue</vt:lpstr>
      <vt:lpstr>Office Theme</vt:lpstr>
      <vt:lpstr>PowerPoint Presentation</vt:lpstr>
      <vt:lpstr>Team members</vt:lpstr>
      <vt:lpstr>WHY TEMPERATURE AND HUMIDITY IS IMORTANT?</vt:lpstr>
      <vt:lpstr>APPLICATION</vt:lpstr>
      <vt:lpstr>PowerPoint Presentation</vt:lpstr>
      <vt:lpstr>PowerPoint Presentation</vt:lpstr>
      <vt:lpstr>Capabilities of the Product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Jaghasi, Ahmad M</dc:creator>
  <cp:lastModifiedBy>Jaghasi, Ahmad M</cp:lastModifiedBy>
  <cp:revision>1</cp:revision>
  <dcterms:created xsi:type="dcterms:W3CDTF">2020-12-01T20:26:36Z</dcterms:created>
  <dcterms:modified xsi:type="dcterms:W3CDTF">2020-12-04T15:35:19Z</dcterms:modified>
</cp:coreProperties>
</file>